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6" r:id="rId2"/>
    <p:sldId id="263" r:id="rId3"/>
    <p:sldId id="257" r:id="rId4"/>
    <p:sldId id="262" r:id="rId5"/>
    <p:sldId id="264" r:id="rId6"/>
    <p:sldId id="259" r:id="rId7"/>
    <p:sldId id="265" r:id="rId8"/>
    <p:sldId id="261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7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792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06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728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66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9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7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6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8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0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1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EE827-8B82-4A70-BD57-AA14587D229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1A3BD71-C775-4EBC-AF87-4D6622DD3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793F-355B-4969-8837-F7809B3F9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1431233"/>
            <a:ext cx="9418320" cy="1792357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Climate Change Adaptation, Mitigation Education Outreach to Hopi Nation Communities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068E3-3E33-45E1-8E08-7734C2489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6852" y="3634411"/>
            <a:ext cx="8533340" cy="1691640"/>
          </a:xfrm>
        </p:spPr>
        <p:txBody>
          <a:bodyPr/>
          <a:lstStyle/>
          <a:p>
            <a:r>
              <a:rPr lang="en-US" dirty="0"/>
              <a:t>Darrien Benally</a:t>
            </a:r>
          </a:p>
          <a:p>
            <a:r>
              <a:rPr lang="en-US" dirty="0"/>
              <a:t>B.S. Applied Indigenous Studies </a:t>
            </a:r>
          </a:p>
          <a:p>
            <a:r>
              <a:rPr lang="en-US" dirty="0"/>
              <a:t>Mentor </a:t>
            </a:r>
            <a:r>
              <a:rPr lang="en-US" dirty="0" err="1"/>
              <a:t>Mansel</a:t>
            </a:r>
            <a:r>
              <a:rPr lang="en-US" dirty="0"/>
              <a:t> Nelson Institute for Tribal Environmental Professionals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B380F-B106-4948-A790-4A01B9FDF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23" y="5879385"/>
            <a:ext cx="2130158" cy="783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812C4-3636-4131-8734-8836B4CF9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17" y="4797859"/>
            <a:ext cx="1441090" cy="1921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A5AE6-BBE9-4391-8D14-03289507C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62" y="5272657"/>
            <a:ext cx="1676228" cy="13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7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D30EA2-8070-48EC-BC41-2869CA1A91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40D12C-3EB2-43EA-A6B2-81D1325190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A796071E-2EB3-4DB7-AC56-CCD9693498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ACE27C5-2A51-47EB-90DD-B746613E9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08" b="-1"/>
          <a:stretch/>
        </p:blipFill>
        <p:spPr>
          <a:xfrm>
            <a:off x="3264897" y="189403"/>
            <a:ext cx="8569778" cy="647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87A05-13A4-4745-A90A-6690AEC0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79" y="1399729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Hopi Nation</a:t>
            </a:r>
          </a:p>
        </p:txBody>
      </p:sp>
      <p:pic>
        <p:nvPicPr>
          <p:cNvPr id="6" name="Content Placeholder 5" descr="Line Arrow: Straight">
            <a:extLst>
              <a:ext uri="{FF2B5EF4-FFF2-40B4-BE49-F238E27FC236}">
                <a16:creationId xmlns:a16="http://schemas.microsoft.com/office/drawing/2014/main" id="{618EC55F-8D31-4A3A-AD54-51A78FB81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193571" y="4107864"/>
            <a:ext cx="461666" cy="46166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D183B-35CC-40CA-8CA2-91F7140CFE6C}"/>
              </a:ext>
            </a:extLst>
          </p:cNvPr>
          <p:cNvSpPr txBox="1"/>
          <p:nvPr/>
        </p:nvSpPr>
        <p:spPr>
          <a:xfrm>
            <a:off x="4861512" y="3646199"/>
            <a:ext cx="13259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Wupatki</a:t>
            </a:r>
            <a:r>
              <a:rPr lang="en-US" sz="1200" dirty="0"/>
              <a:t> Natl. Monument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A7E42-5B41-4BEF-AB80-55114D4CF559}"/>
              </a:ext>
            </a:extLst>
          </p:cNvPr>
          <p:cNvSpPr txBox="1"/>
          <p:nvPr/>
        </p:nvSpPr>
        <p:spPr>
          <a:xfrm>
            <a:off x="1207634" y="6044280"/>
            <a:ext cx="205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1 Map of present day Hopi Nation</a:t>
            </a:r>
          </a:p>
        </p:txBody>
      </p:sp>
      <p:pic>
        <p:nvPicPr>
          <p:cNvPr id="15" name="Graphic 14" descr="Line Arrow: Slight curve">
            <a:extLst>
              <a:ext uri="{FF2B5EF4-FFF2-40B4-BE49-F238E27FC236}">
                <a16:creationId xmlns:a16="http://schemas.microsoft.com/office/drawing/2014/main" id="{5F606EDD-EF08-4867-98D5-EE9BC0CF93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682162" y="2202423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3B225C-BD80-4704-AD71-2120316D1610}"/>
              </a:ext>
            </a:extLst>
          </p:cNvPr>
          <p:cNvSpPr txBox="1"/>
          <p:nvPr/>
        </p:nvSpPr>
        <p:spPr>
          <a:xfrm>
            <a:off x="9817893" y="1571625"/>
            <a:ext cx="11549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Keams</a:t>
            </a:r>
            <a:r>
              <a:rPr lang="en-US" dirty="0"/>
              <a:t> Canyon</a:t>
            </a:r>
          </a:p>
        </p:txBody>
      </p:sp>
    </p:spTree>
    <p:extLst>
      <p:ext uri="{BB962C8B-B14F-4D97-AF65-F5344CB8AC3E}">
        <p14:creationId xmlns:p14="http://schemas.microsoft.com/office/powerpoint/2010/main" val="377303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1F26-85F0-4945-BA8E-F099E39F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120" y="27660"/>
            <a:ext cx="8911687" cy="1280890"/>
          </a:xfrm>
        </p:spPr>
        <p:txBody>
          <a:bodyPr/>
          <a:lstStyle/>
          <a:p>
            <a:r>
              <a:rPr lang="en-US" dirty="0" err="1"/>
              <a:t>Wupatki</a:t>
            </a:r>
            <a:r>
              <a:rPr lang="en-US" dirty="0"/>
              <a:t> National Monument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C164-0478-4760-9C69-F1A357242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149" y="796288"/>
            <a:ext cx="4054074" cy="59528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1,100 and 1,300 AD, pre-Colombian culture  </a:t>
            </a:r>
          </a:p>
          <a:p>
            <a:r>
              <a:rPr lang="en-US" dirty="0"/>
              <a:t>Members of the Anasazi People at Crack N’ Rock community , an east sloping mesa</a:t>
            </a:r>
          </a:p>
          <a:p>
            <a:r>
              <a:rPr lang="en-US" dirty="0"/>
              <a:t>This site is thought to be where the </a:t>
            </a:r>
            <a:r>
              <a:rPr lang="en-US" dirty="0" err="1"/>
              <a:t>Katsina</a:t>
            </a:r>
            <a:r>
              <a:rPr lang="en-US" dirty="0"/>
              <a:t> began for the present day Hopi people and Culture </a:t>
            </a:r>
          </a:p>
          <a:p>
            <a:r>
              <a:rPr lang="en-US" dirty="0"/>
              <a:t>The site at Crack N’ Rock community marks the Winter Solstice, the Water Clan then announces the </a:t>
            </a:r>
            <a:r>
              <a:rPr lang="en-US" dirty="0" err="1"/>
              <a:t>Powamu</a:t>
            </a:r>
            <a:r>
              <a:rPr lang="en-US" dirty="0"/>
              <a:t> Ceremony</a:t>
            </a:r>
          </a:p>
          <a:p>
            <a:r>
              <a:rPr lang="en-US" dirty="0"/>
              <a:t>Dry farming agricultural practices</a:t>
            </a:r>
          </a:p>
          <a:p>
            <a:r>
              <a:rPr lang="en-US" sz="2000" dirty="0">
                <a:solidFill>
                  <a:srgbClr val="00B0F0"/>
                </a:solidFill>
              </a:rPr>
              <a:t>How will climate change challenge these centuries old ceremonial practices?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315B7-C172-494C-ABE7-76AF298B4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" y="301410"/>
            <a:ext cx="2597337" cy="271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D0AB7-43E4-4275-B143-9E06F8E4D1A4}"/>
              </a:ext>
            </a:extLst>
          </p:cNvPr>
          <p:cNvSpPr txBox="1"/>
          <p:nvPr/>
        </p:nvSpPr>
        <p:spPr>
          <a:xfrm>
            <a:off x="475435" y="3014184"/>
            <a:ext cx="1977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3 East Facing Wall at Crack N’ Rock Community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AE12D-33AE-4C4F-B43A-B548ED742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5876" l="1031" r="98763">
                        <a14:foregroundMark x1="36495" y1="55670" x2="36495" y2="55670"/>
                        <a14:foregroundMark x1="38969" y1="40412" x2="36082" y2="56289"/>
                        <a14:foregroundMark x1="36082" y1="56289" x2="41031" y2="69485"/>
                        <a14:foregroundMark x1="41031" y1="69485" x2="57526" y2="77320"/>
                        <a14:foregroundMark x1="57526" y1="77320" x2="74021" y2="73814"/>
                        <a14:foregroundMark x1="74021" y1="73814" x2="82062" y2="64742"/>
                        <a14:foregroundMark x1="82062" y1="64742" x2="84124" y2="40825"/>
                        <a14:foregroundMark x1="84124" y1="40825" x2="83093" y2="30309"/>
                        <a14:foregroundMark x1="83093" y1="30309" x2="67216" y2="12371"/>
                        <a14:foregroundMark x1="67216" y1="12371" x2="45567" y2="3918"/>
                        <a14:foregroundMark x1="45567" y1="3918" x2="33814" y2="4948"/>
                        <a14:foregroundMark x1="31505" y1="6291" x2="17823" y2="14250"/>
                        <a14:foregroundMark x1="33814" y1="4948" x2="31710" y2="6172"/>
                        <a14:foregroundMark x1="10681" y1="23615" x2="3918" y2="39588"/>
                        <a14:foregroundMark x1="3918" y1="39588" x2="3093" y2="51340"/>
                        <a14:foregroundMark x1="3093" y1="51340" x2="6598" y2="63505"/>
                        <a14:foregroundMark x1="6598" y1="63505" x2="17113" y2="84330"/>
                        <a14:foregroundMark x1="17113" y1="84330" x2="39175" y2="96701"/>
                        <a14:foregroundMark x1="39175" y1="96701" x2="49897" y2="97938"/>
                        <a14:foregroundMark x1="49897" y1="97938" x2="72165" y2="92990"/>
                        <a14:foregroundMark x1="72165" y1="92990" x2="82268" y2="84742"/>
                        <a14:foregroundMark x1="82268" y1="84742" x2="94021" y2="64948"/>
                        <a14:foregroundMark x1="94021" y1="64948" x2="96495" y2="39175"/>
                        <a14:foregroundMark x1="96495" y1="39175" x2="86345" y2="18290"/>
                        <a14:foregroundMark x1="66392" y1="3918" x2="54021" y2="206"/>
                        <a14:foregroundMark x1="54021" y1="206" x2="35926" y2="1851"/>
                        <a14:foregroundMark x1="2669" y1="30355" x2="1649" y2="32784"/>
                        <a14:foregroundMark x1="1649" y1="32784" x2="1237" y2="68041"/>
                        <a14:foregroundMark x1="13276" y1="80274" x2="25204" y2="92395"/>
                        <a14:foregroundMark x1="1237" y1="68041" x2="1337" y2="68143"/>
                        <a14:foregroundMark x1="32670" y1="95153" x2="55670" y2="99588"/>
                        <a14:foregroundMark x1="78205" y1="91949" x2="80000" y2="91340"/>
                        <a14:foregroundMark x1="61594" y1="97580" x2="61956" y2="97457"/>
                        <a14:foregroundMark x1="55670" y1="99588" x2="60502" y2="97950"/>
                        <a14:foregroundMark x1="80000" y1="91340" x2="93255" y2="74586"/>
                        <a14:foregroundMark x1="95158" y1="71084" x2="99381" y2="50928"/>
                        <a14:foregroundMark x1="99381" y1="50928" x2="99175" y2="40206"/>
                        <a14:foregroundMark x1="99175" y1="40206" x2="88158" y2="19550"/>
                        <a14:foregroundMark x1="3437" y1="66998" x2="2887" y2="65979"/>
                        <a14:foregroundMark x1="4364" y1="68714" x2="4021" y2="68079"/>
                        <a14:foregroundMark x1="2887" y1="65979" x2="1649" y2="44742"/>
                        <a14:foregroundMark x1="1649" y1="44742" x2="5287" y2="30688"/>
                        <a14:foregroundMark x1="31382" y1="5584" x2="55258" y2="2062"/>
                        <a14:foregroundMark x1="55258" y1="2062" x2="65725" y2="3270"/>
                        <a14:foregroundMark x1="71311" y1="7841" x2="71546" y2="8041"/>
                        <a14:foregroundMark x1="48247" y1="7010" x2="10722" y2="24742"/>
                        <a14:foregroundMark x1="10722" y1="24742" x2="8454" y2="40206"/>
                        <a14:foregroundMark x1="8454" y1="40206" x2="18144" y2="62887"/>
                        <a14:foregroundMark x1="18144" y1="62887" x2="14845" y2="74845"/>
                        <a14:foregroundMark x1="14845" y1="74845" x2="26598" y2="84742"/>
                        <a14:foregroundMark x1="29180" y1="93520" x2="29287" y2="93884"/>
                        <a14:foregroundMark x1="26598" y1="84742" x2="29171" y2="93491"/>
                        <a14:foregroundMark x1="34957" y1="97085" x2="39794" y2="98763"/>
                        <a14:foregroundMark x1="39794" y1="98763" x2="50515" y2="99175"/>
                        <a14:foregroundMark x1="50515" y1="99175" x2="60550" y2="97995"/>
                        <a14:foregroundMark x1="68021" y1="94443" x2="71753" y2="92577"/>
                        <a14:foregroundMark x1="61647" y1="97629" x2="61966" y2="97470"/>
                        <a14:foregroundMark x1="71753" y1="92577" x2="90103" y2="70722"/>
                        <a14:foregroundMark x1="90103" y1="70722" x2="91959" y2="39588"/>
                        <a14:foregroundMark x1="91959" y1="39588" x2="86804" y2="27835"/>
                        <a14:foregroundMark x1="86804" y1="27835" x2="61031" y2="9691"/>
                        <a14:foregroundMark x1="61031" y1="9691" x2="46186" y2="5155"/>
                        <a14:foregroundMark x1="31546" y1="94021" x2="51753" y2="99588"/>
                        <a14:foregroundMark x1="51753" y1="99588" x2="61584" y2="98953"/>
                        <a14:foregroundMark x1="73743" y1="93041" x2="66598" y2="89072"/>
                        <a14:foregroundMark x1="59794" y1="84124" x2="30309" y2="75464"/>
                        <a14:foregroundMark x1="30309" y1="75464" x2="30722" y2="88247"/>
                        <a14:foregroundMark x1="30722" y1="88247" x2="33002" y2="95277"/>
                        <a14:backgroundMark x1="10515" y1="9485" x2="10515" y2="9485"/>
                        <a14:backgroundMark x1="10515" y1="9485" x2="10515" y2="9485"/>
                        <a14:backgroundMark x1="1031" y1="30515" x2="11134" y2="10722"/>
                        <a14:backgroundMark x1="11134" y1="10722" x2="22062" y2="4330"/>
                        <a14:backgroundMark x1="22062" y1="4330" x2="1031" y2="619"/>
                        <a14:backgroundMark x1="1031" y1="619" x2="1031" y2="28041"/>
                        <a14:backgroundMark x1="1031" y1="28041" x2="1237" y2="28454"/>
                        <a14:backgroundMark x1="3093" y1="76082" x2="19175" y2="92990"/>
                        <a14:backgroundMark x1="19175" y1="92990" x2="9485" y2="97113"/>
                        <a14:backgroundMark x1="9485" y1="97113" x2="2268" y2="89485"/>
                        <a14:backgroundMark x1="2268" y1="89485" x2="2887" y2="79175"/>
                        <a14:backgroundMark x1="2887" y1="79175" x2="2887" y2="79175"/>
                        <a14:backgroundMark x1="73608" y1="97732" x2="83918" y2="91340"/>
                        <a14:backgroundMark x1="83918" y1="91340" x2="91340" y2="82887"/>
                        <a14:backgroundMark x1="91340" y1="82887" x2="99588" y2="90103"/>
                        <a14:backgroundMark x1="99588" y1="90103" x2="79588" y2="98351"/>
                        <a14:backgroundMark x1="79588" y1="98351" x2="75464" y2="97732"/>
                        <a14:backgroundMark x1="71546" y1="1649" x2="96701" y2="21031"/>
                        <a14:backgroundMark x1="96701" y1="21031" x2="98969" y2="31546"/>
                        <a14:backgroundMark x1="98969" y1="31546" x2="98969" y2="6186"/>
                        <a14:backgroundMark x1="98969" y1="6186" x2="88041" y2="1237"/>
                        <a14:backgroundMark x1="88041" y1="1237" x2="71134" y2="412"/>
                        <a14:backgroundMark x1="1237" y1="30103" x2="14433" y2="7629"/>
                        <a14:backgroundMark x1="14433" y1="7629" x2="23505" y2="1031"/>
                        <a14:backgroundMark x1="23505" y1="1031" x2="1649" y2="29691"/>
                        <a14:backgroundMark x1="14639" y1="11134" x2="25155" y2="5361"/>
                        <a14:backgroundMark x1="25155" y1="5361" x2="15258" y2="412"/>
                        <a14:backgroundMark x1="15258" y1="412" x2="1237" y2="2474"/>
                        <a14:backgroundMark x1="1649" y1="69691" x2="9485" y2="90515"/>
                        <a14:backgroundMark x1="9485" y1="90515" x2="18557" y2="96495"/>
                        <a14:backgroundMark x1="18557" y1="96495" x2="6186" y2="99381"/>
                        <a14:backgroundMark x1="6186" y1="99381" x2="619" y2="89897"/>
                        <a14:backgroundMark x1="619" y1="89897" x2="1237" y2="68454"/>
                        <a14:backgroundMark x1="1856" y1="72371" x2="23711" y2="97732"/>
                        <a14:backgroundMark x1="23711" y1="97732" x2="2062" y2="99175"/>
                        <a14:backgroundMark x1="2062" y1="99175" x2="825" y2="69691"/>
                        <a14:backgroundMark x1="825" y1="69691" x2="1856" y2="70309"/>
                        <a14:backgroundMark x1="68660" y1="98351" x2="80412" y2="95464"/>
                        <a14:backgroundMark x1="80412" y1="95464" x2="88660" y2="88041"/>
                        <a14:backgroundMark x1="88660" y1="88041" x2="94227" y2="78557"/>
                        <a14:backgroundMark x1="94227" y1="78557" x2="99381" y2="88247"/>
                        <a14:backgroundMark x1="99381" y1="88247" x2="99588" y2="99588"/>
                        <a14:backgroundMark x1="99588" y1="99588" x2="69691" y2="99588"/>
                        <a14:backgroundMark x1="69691" y1="99588" x2="68454" y2="98351"/>
                        <a14:backgroundMark x1="92165" y1="84124" x2="96289" y2="70928"/>
                        <a14:backgroundMark x1="96289" y1="70928" x2="98144" y2="84330"/>
                        <a14:backgroundMark x1="98144" y1="84330" x2="93402" y2="83505"/>
                        <a14:backgroundMark x1="90722" y1="89485" x2="95876" y2="80619"/>
                        <a14:backgroundMark x1="95876" y1="80619" x2="91959" y2="90103"/>
                        <a14:backgroundMark x1="83299" y1="94021" x2="63093" y2="98969"/>
                        <a14:backgroundMark x1="63093" y1="98969" x2="62268" y2="99588"/>
                        <a14:backgroundMark x1="14845" y1="91340" x2="23918" y2="96289"/>
                        <a14:backgroundMark x1="23918" y1="96289" x2="12165" y2="98557"/>
                        <a14:backgroundMark x1="12165" y1="98557" x2="14845" y2="92784"/>
                        <a14:backgroundMark x1="16082" y1="93196" x2="27010" y2="96289"/>
                        <a14:backgroundMark x1="27010" y1="96289" x2="12990" y2="98969"/>
                        <a14:backgroundMark x1="12990" y1="98969" x2="17113" y2="93402"/>
                        <a14:backgroundMark x1="18557" y1="93402" x2="33402" y2="98969"/>
                        <a14:backgroundMark x1="33402" y1="98969" x2="19588" y2="98969"/>
                        <a14:backgroundMark x1="19588" y1="98969" x2="10928" y2="91959"/>
                        <a14:backgroundMark x1="10928" y1="91959" x2="18969" y2="93196"/>
                        <a14:backgroundMark x1="67835" y1="1237" x2="96907" y2="21443"/>
                        <a14:backgroundMark x1="96907" y1="21443" x2="99175" y2="10928"/>
                        <a14:backgroundMark x1="99175" y1="10928" x2="94433" y2="619"/>
                        <a14:backgroundMark x1="94433" y1="619" x2="70309" y2="619"/>
                        <a14:backgroundMark x1="70309" y1="619" x2="68660" y2="0"/>
                        <a14:backgroundMark x1="68660" y1="0" x2="97732" y2="206"/>
                        <a14:backgroundMark x1="97732" y1="206" x2="99588" y2="14227"/>
                        <a14:backgroundMark x1="99588" y1="14227" x2="97526" y2="25361"/>
                        <a14:backgroundMark x1="97526" y1="25361" x2="72990" y2="3711"/>
                        <a14:backgroundMark x1="72990" y1="3711" x2="67423" y2="619"/>
                        <a14:backgroundMark x1="6598" y1="5361" x2="18969" y2="5567"/>
                        <a14:backgroundMark x1="18969" y1="5567" x2="30103" y2="3299"/>
                        <a14:backgroundMark x1="30103" y1="3299" x2="19794" y2="1031"/>
                        <a14:backgroundMark x1="19794" y1="1031" x2="8866" y2="4330"/>
                        <a14:backgroundMark x1="8866" y1="4330" x2="7216" y2="5567"/>
                        <a14:backgroundMark x1="7216" y1="5567" x2="19381" y2="619"/>
                        <a14:backgroundMark x1="19381" y1="619" x2="30515" y2="0"/>
                        <a14:backgroundMark x1="30515" y1="0" x2="10928" y2="11340"/>
                        <a14:backgroundMark x1="10928" y1="11340" x2="3711" y2="3093"/>
                        <a14:backgroundMark x1="3711" y1="3093" x2="18351" y2="206"/>
                        <a14:backgroundMark x1="18351" y1="206" x2="20206" y2="1856"/>
                        <a14:backgroundMark x1="21649" y1="1856" x2="34227" y2="0"/>
                        <a14:backgroundMark x1="34227" y1="0" x2="24742" y2="4948"/>
                        <a14:backgroundMark x1="24742" y1="4948" x2="22680" y2="1856"/>
                        <a14:backgroundMark x1="95052" y1="82680" x2="98557" y2="72990"/>
                        <a14:backgroundMark x1="98557" y1="72990" x2="98969" y2="92165"/>
                        <a14:backgroundMark x1="98969" y1="92165" x2="95670" y2="8226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6" b="1"/>
          <a:stretch/>
        </p:blipFill>
        <p:spPr>
          <a:xfrm>
            <a:off x="3563020" y="796288"/>
            <a:ext cx="3887481" cy="3879465"/>
          </a:xfrm>
          <a:prstGeom prst="rect">
            <a:avLst/>
          </a:prstGeom>
        </p:spPr>
      </p:pic>
      <p:pic>
        <p:nvPicPr>
          <p:cNvPr id="1026" name="Picture 2" descr="Image result for wupatki national monument">
            <a:extLst>
              <a:ext uri="{FF2B5EF4-FFF2-40B4-BE49-F238E27FC236}">
                <a16:creationId xmlns:a16="http://schemas.microsoft.com/office/drawing/2014/main" id="{68D22F8E-BCB1-4ADB-9EC5-BCD64C21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7" y="4147692"/>
            <a:ext cx="3468578" cy="26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D2D0E-7445-458D-A634-D3563BFD1931}"/>
              </a:ext>
            </a:extLst>
          </p:cNvPr>
          <p:cNvSpPr txBox="1"/>
          <p:nvPr/>
        </p:nvSpPr>
        <p:spPr>
          <a:xfrm>
            <a:off x="3614354" y="6258750"/>
            <a:ext cx="152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Fig. 4 </a:t>
            </a:r>
            <a:r>
              <a:rPr lang="en-US" sz="1200" dirty="0" err="1"/>
              <a:t>Wupatki</a:t>
            </a:r>
            <a:r>
              <a:rPr lang="en-US" sz="1200" dirty="0"/>
              <a:t> National Monument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42013-F059-483E-B083-E509C1AFD463}"/>
              </a:ext>
            </a:extLst>
          </p:cNvPr>
          <p:cNvSpPr txBox="1"/>
          <p:nvPr/>
        </p:nvSpPr>
        <p:spPr>
          <a:xfrm>
            <a:off x="4830430" y="4951418"/>
            <a:ext cx="194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Fig. 2 Hopi Ceremonial Calendar </a:t>
            </a:r>
          </a:p>
        </p:txBody>
      </p:sp>
    </p:spTree>
    <p:extLst>
      <p:ext uri="{BB962C8B-B14F-4D97-AF65-F5344CB8AC3E}">
        <p14:creationId xmlns:p14="http://schemas.microsoft.com/office/powerpoint/2010/main" val="94257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CD634F31-88A7-4E82-9070-D63A6428E02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D6C057C8-1E16-4060-8D55-05D5D5D070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E1F98C26-0A9C-4742-A698-19158F1C847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D87E6507-86BA-46F9-B90E-7F3E5ADC776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04581D9B-E0A7-43E7-A38D-34182FD4F4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C08DA6B1-2269-41B3-A787-BA547DF377E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BA8AD4A9-ABF6-42E7-8141-CFF407E59D6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3AD59983-4E3C-41A7-9165-E87AEAD282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C563901A-235B-487B-B94E-4B9412B61B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0E724F3A-410B-4217-85AF-A5D187057F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52C8871D-13F5-4561-8F6C-A4D880ECC9E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EF244A66-C28B-4EF7-BB63-2C00DE043D9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762A3201-75BE-44DF-8C82-C6635D93676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E7C1789-56F1-4821-8CC9-343034A62AC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9B177574-8A90-42DE-AF54-7373CF84F6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FBDDC1F5-6C7F-46F7-989A-C7A5DE8FBCA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6340295C-F48B-4A74-8DCC-60CF612201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1A03C1B3-6CBF-4E4C-80FE-220EA6E5DA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695685FE-1D7F-404C-AC82-0C05C0F2E7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620A0536-4D49-4EA8-92CF-B9CB4C158B5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C2C7A12C-E22E-467C-AFDC-9FACC2199A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92AB8B27-3820-458F-B66C-E4FE27ECD3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AEBAA7A1-DCDB-4719-8C4D-5FD7B52775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07C3439C-CA32-4BF0-86C6-A9D201EFE25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23288E86-BF41-4FAE-8FFC-4F5F9FD2DF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B91B6C72-0DF9-4ECF-B00E-8393A0C1B9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91D7BA48-C009-48C1-BA03-2BA26320AA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9B95A8C9-F04B-41CE-A209-E4267A6801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217CF-632A-4535-B004-C03224A3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361" y="183287"/>
            <a:ext cx="5653101" cy="346252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23AFDC-7CE5-43C2-8973-5C9BFEF34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6361" y="3690243"/>
            <a:ext cx="5873072" cy="2995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9DE48-1988-4376-968A-07808894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69" y="216921"/>
            <a:ext cx="4137059" cy="1280890"/>
          </a:xfr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Present Day Hopi Nation and Culture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010E8-0095-480F-9A20-0535EB9B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318" y="1782333"/>
            <a:ext cx="4140772" cy="4287278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1600" dirty="0">
                <a:solidFill>
                  <a:srgbClr val="000000"/>
                </a:solidFill>
              </a:rPr>
              <a:t>Mixed Pinyon-Juniper grassland environment, arid conditions.</a:t>
            </a:r>
          </a:p>
          <a:p>
            <a:pPr>
              <a:buFont typeface="Wingdings 3" charset="2"/>
              <a:buChar char=""/>
            </a:pPr>
            <a:r>
              <a:rPr lang="en-US" sz="1600" dirty="0">
                <a:solidFill>
                  <a:srgbClr val="000000"/>
                </a:solidFill>
              </a:rPr>
              <a:t>Variability in precipitation amounts. </a:t>
            </a:r>
          </a:p>
          <a:p>
            <a:pPr>
              <a:buFont typeface="Wingdings 3" charset="2"/>
              <a:buChar char=""/>
            </a:pPr>
            <a:r>
              <a:rPr lang="en-US" sz="1600" dirty="0">
                <a:solidFill>
                  <a:srgbClr val="000000"/>
                </a:solidFill>
              </a:rPr>
              <a:t>Variability of temperature extremes. </a:t>
            </a:r>
          </a:p>
          <a:p>
            <a:pPr>
              <a:buFont typeface="Wingdings 3" charset="2"/>
              <a:buChar char=""/>
            </a:pPr>
            <a:r>
              <a:rPr lang="en-US" sz="1600" dirty="0">
                <a:solidFill>
                  <a:srgbClr val="000000"/>
                </a:solidFill>
              </a:rPr>
              <a:t>Drought conditions persist most of the year. </a:t>
            </a:r>
          </a:p>
          <a:p>
            <a:pPr>
              <a:buFont typeface="Wingdings 3" charset="2"/>
              <a:buChar char=""/>
            </a:pPr>
            <a:r>
              <a:rPr lang="en-US" sz="1600" dirty="0">
                <a:solidFill>
                  <a:srgbClr val="000000"/>
                </a:solidFill>
              </a:rPr>
              <a:t>Variability has been attributed to altitude changes across the nation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Wingdings 3" charset="2"/>
              <a:buChar char=""/>
            </a:pPr>
            <a:r>
              <a:rPr lang="en-US" sz="1600" dirty="0" smtClean="0">
                <a:solidFill>
                  <a:srgbClr val="000000"/>
                </a:solidFill>
              </a:rPr>
              <a:t>Reliance on dry farming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Wingdings 3" charset="2"/>
              <a:buChar char=""/>
            </a:pPr>
            <a:r>
              <a:rPr lang="en-US" sz="1600" dirty="0">
                <a:solidFill>
                  <a:srgbClr val="000000"/>
                </a:solidFill>
              </a:rPr>
              <a:t>Precipitation Evapotranspiration rates for </a:t>
            </a:r>
            <a:r>
              <a:rPr lang="en-US" sz="1600" dirty="0" err="1">
                <a:solidFill>
                  <a:srgbClr val="000000"/>
                </a:solidFill>
              </a:rPr>
              <a:t>Keams</a:t>
            </a:r>
            <a:r>
              <a:rPr lang="en-US" sz="1600" dirty="0">
                <a:solidFill>
                  <a:srgbClr val="000000"/>
                </a:solidFill>
              </a:rPr>
              <a:t> Canyon are at 52 inches per year. </a:t>
            </a:r>
            <a:r>
              <a:rPr lang="en-US" sz="1600" dirty="0" err="1">
                <a:solidFill>
                  <a:srgbClr val="000000"/>
                </a:solidFill>
              </a:rPr>
              <a:t>Keams</a:t>
            </a:r>
            <a:r>
              <a:rPr lang="en-US" sz="1600" dirty="0">
                <a:solidFill>
                  <a:srgbClr val="000000"/>
                </a:solidFill>
              </a:rPr>
              <a:t> canyon on average receives 11 inches of rain per year. </a:t>
            </a:r>
          </a:p>
        </p:txBody>
      </p:sp>
    </p:spTree>
    <p:extLst>
      <p:ext uri="{BB962C8B-B14F-4D97-AF65-F5344CB8AC3E}">
        <p14:creationId xmlns:p14="http://schemas.microsoft.com/office/powerpoint/2010/main" val="135314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Dry Farming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459" y="1598613"/>
            <a:ext cx="4733952" cy="474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99" y="323706"/>
            <a:ext cx="4669064" cy="3087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399" y="3729831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6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51B860BB-F934-4DE1-A930-090DD475F1A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61927C55-8047-466F-9FE4-B42D3D1AFA9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E914D83D-75AE-426B-90AC-E37CBA2BD7F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DDB740D6-20EA-4164-9EDB-243B210E8F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0843EF7D-8FF7-4B1B-810B-AA92D132EB5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F995A1BF-26D5-42BA-83D6-B74B0793A82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706BB22B-358C-43E3-A01E-2CCD2EFD4A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09828090-C04F-4B25-BD86-CE7A94A346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B062093C-CFDD-4759-8CD6-EB2CCD1DBC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FB33C2A8-7609-427D-BC55-13F956201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FF51B36-24F3-42B4-9ACD-2B83F4B570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6EBCB31E-7CBF-45FC-B7A3-7FE8E8C8A38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404CB86A-82A5-40B9-8D4B-159ED1A3CE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17BCFA-C80F-4670-B8B9-034B5B1C8BA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F705DA76-B301-4098-9966-310A00C312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7484AECD-B027-45E9-8764-6E1A4A4A0D9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CB341AF9-DEB1-42CB-8D1D-F262CFE465D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1C7213C3-CCDC-48BD-BF51-7AB8EE57A10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7568F4E5-84C7-4F79-A40F-AC4885CB63B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2">
              <a:extLst>
                <a:ext uri="{FF2B5EF4-FFF2-40B4-BE49-F238E27FC236}">
                  <a16:creationId xmlns:a16="http://schemas.microsoft.com/office/drawing/2014/main" id="{81654B91-DAE7-4763-8F60-7A35727C21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3">
              <a:extLst>
                <a:ext uri="{FF2B5EF4-FFF2-40B4-BE49-F238E27FC236}">
                  <a16:creationId xmlns:a16="http://schemas.microsoft.com/office/drawing/2014/main" id="{E9C665F1-5409-4590-AA69-79EABC1E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4">
              <a:extLst>
                <a:ext uri="{FF2B5EF4-FFF2-40B4-BE49-F238E27FC236}">
                  <a16:creationId xmlns:a16="http://schemas.microsoft.com/office/drawing/2014/main" id="{C3192F7D-0C18-4DB2-A88B-EBF5627480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6BE4725-AC90-44AE-8B17-D13BA4BF36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6">
              <a:extLst>
                <a:ext uri="{FF2B5EF4-FFF2-40B4-BE49-F238E27FC236}">
                  <a16:creationId xmlns:a16="http://schemas.microsoft.com/office/drawing/2014/main" id="{2C0C171A-856F-4606-9D98-B5318639A63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7">
              <a:extLst>
                <a:ext uri="{FF2B5EF4-FFF2-40B4-BE49-F238E27FC236}">
                  <a16:creationId xmlns:a16="http://schemas.microsoft.com/office/drawing/2014/main" id="{B6D57E3C-42A8-4054-B617-CE82DD8B73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8">
              <a:extLst>
                <a:ext uri="{FF2B5EF4-FFF2-40B4-BE49-F238E27FC236}">
                  <a16:creationId xmlns:a16="http://schemas.microsoft.com/office/drawing/2014/main" id="{C0A815A3-B7C7-4090-88EA-DA48AE474E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E2F7D72-C98C-4C79-88A4-1DD7AAE7BF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8" name="Freeform 11">
            <a:extLst>
              <a:ext uri="{FF2B5EF4-FFF2-40B4-BE49-F238E27FC236}">
                <a16:creationId xmlns:a16="http://schemas.microsoft.com/office/drawing/2014/main" id="{17BE9237-F367-4B09-A610-9AC21A4323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44" name="Rectangle 109">
            <a:extLst>
              <a:ext uri="{FF2B5EF4-FFF2-40B4-BE49-F238E27FC236}">
                <a16:creationId xmlns:a16="http://schemas.microsoft.com/office/drawing/2014/main" id="{D9BD230D-0708-4782-93C2-6421485EDE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11">
            <a:extLst>
              <a:ext uri="{FF2B5EF4-FFF2-40B4-BE49-F238E27FC236}">
                <a16:creationId xmlns:a16="http://schemas.microsoft.com/office/drawing/2014/main" id="{D630D25A-547E-4D17-B65E-FA2B888931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4" name="Freeform 11">
            <a:extLst>
              <a:ext uri="{FF2B5EF4-FFF2-40B4-BE49-F238E27FC236}">
                <a16:creationId xmlns:a16="http://schemas.microsoft.com/office/drawing/2014/main" id="{F39C56FC-EE04-4CE0-8DE2-736A201E9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E75C8A-A749-4D0C-9530-B57D658C7D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/>
          <a:stretch/>
        </p:blipFill>
        <p:spPr>
          <a:xfrm>
            <a:off x="8471133" y="201749"/>
            <a:ext cx="3375252" cy="4365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9ECFD-7FC4-4F4A-B18D-783CA44F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79" y="314792"/>
            <a:ext cx="4582883" cy="11387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Outcomes of the Project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7A4C-2DED-4C07-8C8E-EFA56603B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4" y="1547244"/>
            <a:ext cx="4418697" cy="43456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Create awareness of climate change adaptation and mitigation efforts within Hopi communities </a:t>
            </a:r>
          </a:p>
          <a:p>
            <a:r>
              <a:rPr lang="en-US" dirty="0"/>
              <a:t>Fact sheets identifying potential impacts to the Hopi Nation </a:t>
            </a:r>
          </a:p>
          <a:p>
            <a:r>
              <a:rPr lang="en-US" dirty="0"/>
              <a:t>Educational Outreach to Community Events : conservation games, climate education focused games, distribution of fact sheets</a:t>
            </a:r>
          </a:p>
          <a:p>
            <a:r>
              <a:rPr lang="en-US" dirty="0"/>
              <a:t>Outreach to local schools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FFC23-2D94-4614-A23A-B4ACD1DB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906" y="1075923"/>
            <a:ext cx="3562350" cy="450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3379" y="5772630"/>
            <a:ext cx="4968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Educational outreach dispersed through out Hopi communities.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208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83" y="290946"/>
            <a:ext cx="4729019" cy="2660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99" b="74582" l="0" r="99375">
                        <a14:foregroundMark x1="98125" y1="63671" x2="98125" y2="63671"/>
                        <a14:foregroundMark x1="98125" y1="63671" x2="98125" y2="63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40" y="1620982"/>
            <a:ext cx="412856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3" y="4031672"/>
            <a:ext cx="3620653" cy="2715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62" y="153360"/>
            <a:ext cx="4560203" cy="3420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2718" y="3960674"/>
            <a:ext cx="234269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Outreach to local schools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2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8A4B381F-0613-4635-9FF1-7F138E90870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E2CDD211-CC70-4A05-B57A-0C7AF10EC3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FB3D49A7-66BC-4C31-9FCE-024EBC631A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891BBF88-3ED5-4945-88CA-7C244AC3DD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4DE5D08A-C8FA-4A93-91EB-6E1638AC62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D0E74E81-2BD8-4D93-9C58-07B71A4F05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02EA5090-484E-4DA2-B792-E432502D2CD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D7FAC83F-F4D3-4922-8C9E-09D170A5B7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EF580442-0B7E-4CD2-897B-76A2413296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A8E7A643-FA1F-4BE4-89B2-129A03C1BBD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D706DC49-A8B1-49C1-BA11-B9458C1BFD4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47E69BF8-0814-4C8B-9536-83C76D54F4B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93C248F8-17F0-4179-87EB-62C570BECCD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F9A384-C07B-4A0E-8EEB-2ED4C022E7C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8D1C582A-8FE1-4558-8EC8-232453FCFF9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10ECFB74-0B8D-4753-BE03-35897F08EE9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0F48B5A0-967D-4E4C-A04B-AFBD2640203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8F554B57-78BD-4A75-AF1F-AAA92F530D1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08E5B0D4-8380-4829-84AA-90CDAEEF7F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DA671424-A7DE-414A-8249-A31B277F8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61F019F6-A015-48C9-98B3-C8F96F70A3E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27089672-068C-4739-9E42-D2878031940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E15B15B6-DFF2-4D21-A92E-B03D249F5D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1EFBF119-E03B-40FC-9342-17EEA72B0C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78BC0A82-D228-47FF-91A2-5695386978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A8B1606E-1842-4EA4-BD61-722A2D5FEB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9A34AFBF-C40B-42F0-A3AB-54B68B13A6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Freeform 11">
            <a:extLst>
              <a:ext uri="{FF2B5EF4-FFF2-40B4-BE49-F238E27FC236}">
                <a16:creationId xmlns:a16="http://schemas.microsoft.com/office/drawing/2014/main" id="{A1DE8E59-6011-4B08-B822-0475ADEF43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7C06572E-7C5F-4B92-B21E-938C04622F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BD9A1B3-9001-4362-87B1-14DBBA9EE8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0758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78DC75-C360-4487-BB3D-B38D512F4C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7714" b="4"/>
          <a:stretch/>
        </p:blipFill>
        <p:spPr>
          <a:xfrm>
            <a:off x="8229598" y="10"/>
            <a:ext cx="3962402" cy="22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B32ED9-B160-424E-A3B7-6635FC9B5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" r="3" b="3"/>
          <a:stretch/>
        </p:blipFill>
        <p:spPr>
          <a:xfrm>
            <a:off x="8229598" y="4594782"/>
            <a:ext cx="3962402" cy="226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265B6-309B-4B6A-81F5-3BE30F77A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5" b="-4"/>
          <a:stretch/>
        </p:blipFill>
        <p:spPr>
          <a:xfrm>
            <a:off x="8229598" y="2252669"/>
            <a:ext cx="3962402" cy="2339346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5A3BE4-9DA1-4A89-A4AD-7817ACA79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31405" y="2254053"/>
            <a:ext cx="3959352" cy="2766"/>
          </a:xfrm>
          <a:prstGeom prst="line">
            <a:avLst/>
          </a:prstGeom>
          <a:ln w="50800" cap="sq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B03423-C48F-4516-8153-80FD9B9B494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31405" y="4594782"/>
            <a:ext cx="3959352" cy="2766"/>
          </a:xfrm>
          <a:prstGeom prst="line">
            <a:avLst/>
          </a:prstGeom>
          <a:ln w="50800" cap="sq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reeform 5">
            <a:extLst>
              <a:ext uri="{FF2B5EF4-FFF2-40B4-BE49-F238E27FC236}">
                <a16:creationId xmlns:a16="http://schemas.microsoft.com/office/drawing/2014/main" id="{6549C5B3-EF15-4511-A721-1290345139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356E8-82B3-4DE1-9487-EEC8ADCD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B4340-D43C-4545-AA88-93835AC6C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EFFFF"/>
                </a:solidFill>
              </a:rPr>
              <a:t>Outreach Conducted should use indigenous methodologies to connect community to resources</a:t>
            </a:r>
          </a:p>
          <a:p>
            <a:r>
              <a:rPr lang="en-US">
                <a:solidFill>
                  <a:srgbClr val="FEFFFF"/>
                </a:solidFill>
              </a:rPr>
              <a:t>Outreach to local schools will need to continue</a:t>
            </a:r>
          </a:p>
          <a:p>
            <a:r>
              <a:rPr lang="en-US">
                <a:solidFill>
                  <a:srgbClr val="FEFFFF"/>
                </a:solidFill>
              </a:rPr>
              <a:t>More community outreach events should be conducted</a:t>
            </a:r>
          </a:p>
          <a:p>
            <a:r>
              <a:rPr lang="en-US">
                <a:solidFill>
                  <a:srgbClr val="FEFFFF"/>
                </a:solidFill>
              </a:rPr>
              <a:t>More resource sheets need to be distributed to through out the community</a:t>
            </a:r>
          </a:p>
          <a:p>
            <a:r>
              <a:rPr lang="en-US">
                <a:solidFill>
                  <a:srgbClr val="FEFFFF"/>
                </a:solidFill>
              </a:rPr>
              <a:t>Long-term community planning for climate change adaptation and mitigation should be considered </a:t>
            </a:r>
          </a:p>
        </p:txBody>
      </p:sp>
    </p:spTree>
    <p:extLst>
      <p:ext uri="{BB962C8B-B14F-4D97-AF65-F5344CB8AC3E}">
        <p14:creationId xmlns:p14="http://schemas.microsoft.com/office/powerpoint/2010/main" val="332786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15BE-3398-436F-8B98-A68B0D64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198BF-6169-455F-BD96-828BEE965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510748"/>
            <a:ext cx="4313864" cy="4400474"/>
          </a:xfrm>
        </p:spPr>
        <p:txBody>
          <a:bodyPr>
            <a:normAutofit/>
          </a:bodyPr>
          <a:lstStyle/>
          <a:p>
            <a:r>
              <a:rPr lang="en-US" dirty="0" err="1"/>
              <a:t>Mansel</a:t>
            </a:r>
            <a:r>
              <a:rPr lang="en-US" dirty="0"/>
              <a:t> Nelson, Institute for Tribal Environmental Professionals </a:t>
            </a:r>
          </a:p>
          <a:p>
            <a:r>
              <a:rPr lang="en-US" dirty="0"/>
              <a:t>NASA Space Grant Program</a:t>
            </a:r>
          </a:p>
          <a:p>
            <a:r>
              <a:rPr lang="en-US" dirty="0"/>
              <a:t>Arizona Space Grant consortium </a:t>
            </a:r>
          </a:p>
          <a:p>
            <a:r>
              <a:rPr lang="en-US" dirty="0"/>
              <a:t>Paula Lopez, Hopi Telecommunications Inc.</a:t>
            </a:r>
          </a:p>
          <a:p>
            <a:r>
              <a:rPr lang="en-US" dirty="0"/>
              <a:t> Shawn Namoki Hopi Substance Abuse Prevention Project </a:t>
            </a:r>
          </a:p>
          <a:p>
            <a:r>
              <a:rPr lang="en-US" dirty="0"/>
              <a:t> Bryan Bates, </a:t>
            </a:r>
            <a:r>
              <a:rPr lang="en-US" sz="1400" dirty="0"/>
              <a:t>Emeritus Professor of Science, Coconino Community College Naturalist:   Lindblad Expeditions/ National Geographic; Grand Canyon Association Field Institute; </a:t>
            </a:r>
            <a:r>
              <a:rPr lang="en-US" sz="1400" dirty="0" err="1"/>
              <a:t>Betchart</a:t>
            </a:r>
            <a:r>
              <a:rPr lang="en-US" sz="1400" dirty="0"/>
              <a:t> Expeditions; Smithsonian Expeditions; Road Scholars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9497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2164</TotalTime>
  <Words>377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Wisp</vt:lpstr>
      <vt:lpstr>Climate Change Adaptation, Mitigation Education Outreach to Hopi Nation Communities</vt:lpstr>
      <vt:lpstr>Hopi Nation</vt:lpstr>
      <vt:lpstr>Wupatki National Monument</vt:lpstr>
      <vt:lpstr>Present Day Hopi Nation and Culture </vt:lpstr>
      <vt:lpstr>Dry Farming </vt:lpstr>
      <vt:lpstr>Outcomes of the Project  </vt:lpstr>
      <vt:lpstr>PowerPoint Presentation</vt:lpstr>
      <vt:lpstr>Conclusions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Adaptation, Mitigation Education Outreach to Hopi Nation Communities</dc:title>
  <dc:creator>Nikki Benally</dc:creator>
  <cp:lastModifiedBy>Theresa C. Hentz</cp:lastModifiedBy>
  <cp:revision>26</cp:revision>
  <dcterms:created xsi:type="dcterms:W3CDTF">2018-03-10T17:23:27Z</dcterms:created>
  <dcterms:modified xsi:type="dcterms:W3CDTF">2018-04-03T23:12:12Z</dcterms:modified>
</cp:coreProperties>
</file>